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70" r:id="rId5"/>
    <p:sldId id="273" r:id="rId6"/>
    <p:sldId id="258" r:id="rId7"/>
    <p:sldId id="272" r:id="rId8"/>
    <p:sldId id="264" r:id="rId9"/>
    <p:sldId id="266" r:id="rId10"/>
    <p:sldId id="259" r:id="rId11"/>
    <p:sldId id="262" r:id="rId12"/>
    <p:sldId id="265" r:id="rId13"/>
    <p:sldId id="274" r:id="rId14"/>
    <p:sldId id="275" r:id="rId15"/>
    <p:sldId id="26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312BC-6595-4245-8065-A6F6DF33721F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70C38-9032-474E-87CD-F7C8ADC57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01371-2DD3-4E84-B4C1-66FD4CEFFC39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CC429-26D8-4954-AB48-A5575295D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AF193-B16D-4549-A2A6-F0EF408DD2B4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64653-847F-414C-8F78-BDD23DD65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819B6-B877-4D46-949E-1CABA8F7447E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1D17B-A4E5-4307-ADD8-94D21AABB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FC78-C470-4D41-B4FA-8FDA9356E550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FB03D-D999-408F-BC15-912FDEA21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C6872-3D8C-4858-93C2-96913A317F80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5F84C-8BBA-4D46-B322-0CD0CAE2B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4722F-BF69-4EA1-AE25-70E60F72A318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2F7B7-B3FA-4540-A5A8-6D84250D6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43AFC-6062-4925-ACB7-398479211DCC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C92ED-BB15-4218-B4EF-EECCFD535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D463F-8FA5-4C5E-AA65-484AB73F1A63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5F7A6-3380-4496-A736-7D3A90B6A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00716-4003-48F6-8647-DAE85715C69F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3D16A-9E75-4AC3-9A1C-8E14EBD8B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947D5-7CA0-44FD-AD63-4228384CE85F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6004C-E808-47F8-9FC5-B306D5CD4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0D961F-1A3B-4531-9EE2-996B82E0E97F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C4262C-A79A-4F83-9E3C-5A65BB801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gif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1.wdp"/><Relationship Id="rId5" Type="http://schemas.microsoft.com/office/2007/relationships/hdphoto" Target="../media/hdphoto3.wdp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13788" cy="6669360"/>
          </a:xfrm>
        </p:spPr>
        <p:txBody>
          <a:bodyPr rtlCol="0">
            <a:normAutofit fontScale="85000" lnSpcReduction="2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300" dirty="0" smtClean="0"/>
              <a:t>Государственное бюджетное образовательное учреждение Архангельской области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300" dirty="0" smtClean="0"/>
              <a:t> для детей-сирот и детей, оставшихся без попечения родителей,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300" dirty="0" smtClean="0"/>
              <a:t>«Онежский детский дом»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300" dirty="0" smtClean="0"/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200" dirty="0"/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200" dirty="0" smtClean="0"/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200" dirty="0"/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200" dirty="0" smtClean="0"/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200" dirty="0"/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200" dirty="0" smtClean="0"/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200" dirty="0"/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200" dirty="0" smtClean="0"/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200" dirty="0"/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200" dirty="0" smtClean="0"/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200" dirty="0"/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200" dirty="0" smtClean="0"/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200" dirty="0"/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200" dirty="0"/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200" dirty="0" smtClean="0"/>
          </a:p>
          <a:p>
            <a:pPr algn="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200" dirty="0" smtClean="0"/>
              <a:t>                                                                                     </a:t>
            </a:r>
          </a:p>
          <a:p>
            <a:pPr algn="r" fontAlgn="auto">
              <a:buClr>
                <a:schemeClr val="accent6">
                  <a:lumMod val="75000"/>
                </a:schemeClr>
              </a:buClr>
              <a:defRPr/>
            </a:pPr>
            <a:endParaRPr lang="ru-RU" sz="1200" dirty="0"/>
          </a:p>
          <a:p>
            <a:pPr algn="r" fontAlgn="auto">
              <a:buClr>
                <a:schemeClr val="accent6">
                  <a:lumMod val="75000"/>
                </a:schemeClr>
              </a:buClr>
              <a:defRPr/>
            </a:pPr>
            <a:endParaRPr lang="ru-RU" sz="1200" dirty="0" smtClean="0"/>
          </a:p>
          <a:p>
            <a:pPr algn="r" fontAlgn="auto">
              <a:buClr>
                <a:schemeClr val="accent6">
                  <a:lumMod val="75000"/>
                </a:schemeClr>
              </a:buClr>
              <a:defRPr/>
            </a:pPr>
            <a:endParaRPr lang="ru-RU" sz="1200" dirty="0"/>
          </a:p>
          <a:p>
            <a:pPr algn="r" fontAlgn="auto">
              <a:buClr>
                <a:schemeClr val="accent6">
                  <a:lumMod val="75000"/>
                </a:schemeClr>
              </a:buClr>
              <a:defRPr/>
            </a:pPr>
            <a:endParaRPr lang="ru-RU" sz="1200" dirty="0" smtClean="0"/>
          </a:p>
          <a:p>
            <a:pPr algn="r" fontAlgn="auto">
              <a:buClr>
                <a:schemeClr val="accent6">
                  <a:lumMod val="75000"/>
                </a:schemeClr>
              </a:buClr>
              <a:defRPr/>
            </a:pPr>
            <a:endParaRPr lang="ru-RU" sz="1200" dirty="0"/>
          </a:p>
          <a:p>
            <a:pPr algn="r" fontAlgn="auto">
              <a:buClr>
                <a:schemeClr val="accent6">
                  <a:lumMod val="75000"/>
                </a:schemeClr>
              </a:buClr>
              <a:defRPr/>
            </a:pPr>
            <a:endParaRPr lang="ru-RU" sz="1200" dirty="0" smtClean="0"/>
          </a:p>
          <a:p>
            <a:pPr algn="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300" dirty="0" smtClean="0"/>
              <a:t> Авторы-составители:</a:t>
            </a:r>
          </a:p>
          <a:p>
            <a:pPr algn="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300" dirty="0" smtClean="0"/>
              <a:t>Калинина </a:t>
            </a:r>
            <a:r>
              <a:rPr lang="ru-RU" sz="1300" dirty="0"/>
              <a:t>Е.В., </a:t>
            </a:r>
            <a:r>
              <a:rPr lang="ru-RU" sz="1300" dirty="0" smtClean="0"/>
              <a:t>педагог-организатор;</a:t>
            </a:r>
            <a:endParaRPr lang="ru-RU" sz="1300" dirty="0"/>
          </a:p>
          <a:p>
            <a:pPr algn="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300" dirty="0" smtClean="0"/>
              <a:t>Костина </a:t>
            </a:r>
            <a:r>
              <a:rPr lang="ru-RU" sz="1300" dirty="0"/>
              <a:t>Л.А</a:t>
            </a:r>
            <a:r>
              <a:rPr lang="ru-RU" sz="1300" dirty="0" smtClean="0"/>
              <a:t>., инструктор по труду;</a:t>
            </a:r>
            <a:endParaRPr lang="ru-RU" sz="1300" dirty="0"/>
          </a:p>
          <a:p>
            <a:pPr algn="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300" dirty="0" smtClean="0"/>
              <a:t>Тархова </a:t>
            </a:r>
            <a:r>
              <a:rPr lang="ru-RU" sz="1300" dirty="0"/>
              <a:t>И.Р</a:t>
            </a:r>
            <a:r>
              <a:rPr lang="ru-RU" sz="1300" dirty="0" smtClean="0"/>
              <a:t>., социальный педагог;</a:t>
            </a:r>
            <a:endParaRPr lang="ru-RU" sz="1300" dirty="0"/>
          </a:p>
          <a:p>
            <a:pPr algn="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300" dirty="0" smtClean="0"/>
              <a:t>Келарева </a:t>
            </a:r>
            <a:r>
              <a:rPr lang="ru-RU" sz="1300" dirty="0"/>
              <a:t>Л.Г</a:t>
            </a:r>
            <a:r>
              <a:rPr lang="ru-RU" sz="1300" dirty="0" smtClean="0"/>
              <a:t>., педагог-психолог;</a:t>
            </a:r>
            <a:endParaRPr lang="ru-RU" sz="1300" dirty="0"/>
          </a:p>
          <a:p>
            <a:pPr algn="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300" dirty="0" smtClean="0"/>
              <a:t>Пожарская </a:t>
            </a:r>
            <a:r>
              <a:rPr lang="ru-RU" sz="1300" dirty="0"/>
              <a:t>В.Б</a:t>
            </a:r>
            <a:r>
              <a:rPr lang="ru-RU" sz="1300" dirty="0" smtClean="0"/>
              <a:t>., </a:t>
            </a:r>
            <a:r>
              <a:rPr lang="ru-RU" sz="1300" dirty="0"/>
              <a:t>и</a:t>
            </a:r>
            <a:r>
              <a:rPr lang="ru-RU" sz="1300" dirty="0" smtClean="0"/>
              <a:t>нструктор </a:t>
            </a:r>
          </a:p>
          <a:p>
            <a:pPr algn="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300" dirty="0" smtClean="0"/>
              <a:t>по физической культуре</a:t>
            </a:r>
            <a:r>
              <a:rPr lang="ru-RU" sz="1200" dirty="0" smtClean="0"/>
              <a:t>.</a:t>
            </a:r>
            <a:endParaRPr lang="ru-RU" sz="1200" dirty="0"/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268760"/>
            <a:ext cx="7175351" cy="1793167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0" dirty="0" smtClean="0"/>
              <a:t>Игра-путешествие </a:t>
            </a:r>
            <a:br>
              <a:rPr lang="ru-RU" b="0" dirty="0" smtClean="0"/>
            </a:br>
            <a:r>
              <a:rPr lang="ru-RU" dirty="0" smtClean="0"/>
              <a:t>«Кем быть</a:t>
            </a:r>
            <a:r>
              <a:rPr lang="ru-RU" dirty="0" smtClean="0"/>
              <a:t>?»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8" name="Picture 6" descr="20166542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4293096"/>
            <a:ext cx="1450975" cy="2060575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3180978"/>
            <a:ext cx="6840760" cy="14001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54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dirty="0" smtClean="0"/>
              <a:t> </a:t>
            </a:r>
            <a:r>
              <a:rPr lang="ru-RU" sz="3600" b="0" dirty="0" smtClean="0"/>
              <a:t>(итоговое мероприятие «Недели профориентации»)</a:t>
            </a:r>
            <a:endParaRPr lang="ru-RU" sz="3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27584" y="2492896"/>
            <a:ext cx="2606040" cy="3474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671264" cy="521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Беседа о профессии с использованием иллюстраций.</a:t>
            </a:r>
          </a:p>
          <a:p>
            <a:pPr marL="46037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Памятка о технике безопасности.</a:t>
            </a:r>
          </a:p>
          <a:p>
            <a:pPr marL="46037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Практическое задание «Нарезка продуктов», «Составление блюда».</a:t>
            </a:r>
          </a:p>
          <a:p>
            <a:pPr marL="46037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Дегустация.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11560" y="332656"/>
            <a:ext cx="3168650" cy="15351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cs typeface="Times New Roman" panose="02020603050405020304" pitchFamily="18" charset="0"/>
              </a:rPr>
              <a:t>          Станция: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cs typeface="Times New Roman" panose="02020603050405020304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cs typeface="Times New Roman" panose="02020603050405020304" pitchFamily="18" charset="0"/>
              </a:rPr>
              <a:t>овар</a:t>
            </a:r>
            <a:endParaRPr lang="ru-RU" sz="28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17" y="273807"/>
            <a:ext cx="1512168" cy="1652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C:\Users\1\Desktop\водит\IMG_2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3" y="2852936"/>
            <a:ext cx="3992629" cy="29944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Овал 9"/>
          <p:cNvSpPr/>
          <p:nvPr/>
        </p:nvSpPr>
        <p:spPr>
          <a:xfrm>
            <a:off x="467544" y="282014"/>
            <a:ext cx="3168650" cy="15351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cs typeface="Times New Roman" panose="02020603050405020304" pitchFamily="18" charset="0"/>
              </a:rPr>
              <a:t>Станция: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cs typeface="Times New Roman" panose="02020603050405020304" pitchFamily="18" charset="0"/>
              </a:rPr>
              <a:t>Водитель</a:t>
            </a:r>
            <a:endParaRPr lang="ru-RU" sz="2800" dirty="0"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1\Desktop\карт.-эмбл\шоф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8" b="97682" l="8428" r="93082">
                        <a14:backgroundMark x1="76352" y1="74007" x2="76352" y2="74007"/>
                        <a14:backgroundMark x1="72201" y1="75993" x2="72201" y2="75993"/>
                        <a14:backgroundMark x1="70063" y1="76325" x2="70063" y2="76325"/>
                        <a14:backgroundMark x1="68428" y1="77483" x2="68428" y2="77483"/>
                        <a14:backgroundMark x1="45283" y1="72351" x2="45283" y2="72351"/>
                        <a14:backgroundMark x1="45283" y1="72351" x2="47296" y2="76821"/>
                        <a14:backgroundMark x1="44528" y1="72351" x2="42264" y2="76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077" y="620688"/>
            <a:ext cx="1343650" cy="102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644008" y="764703"/>
            <a:ext cx="4320480" cy="52987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Беседа с использованием иллюстраций о профессии и профессиональных качествах водителя.</a:t>
            </a:r>
          </a:p>
          <a:p>
            <a:pPr marL="46037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Ролевая игра «Автобус».</a:t>
            </a:r>
          </a:p>
          <a:p>
            <a:pPr marL="46037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Загадки о дорожных знаках.</a:t>
            </a:r>
          </a:p>
          <a:p>
            <a:pPr marL="46037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Дидактическая игра «Восстанови дорогу».</a:t>
            </a:r>
          </a:p>
          <a:p>
            <a:pPr marL="46037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Игра «Отгадай автомобиль».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:\Users\1\Desktop\парикм\DSC0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675" y="2348880"/>
            <a:ext cx="2751296" cy="36678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5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238" y="332656"/>
            <a:ext cx="3255962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9"/>
          <p:cNvSpPr txBox="1">
            <a:spLocks noChangeArrowheads="1"/>
          </p:cNvSpPr>
          <p:nvPr/>
        </p:nvSpPr>
        <p:spPr bwMode="auto">
          <a:xfrm>
            <a:off x="1140200" y="623516"/>
            <a:ext cx="21980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latin typeface="+mn-lt"/>
                <a:cs typeface="Times New Roman" pitchFamily="18" charset="0"/>
              </a:rPr>
              <a:t>Станция:</a:t>
            </a:r>
          </a:p>
          <a:p>
            <a:r>
              <a:rPr lang="ru-RU" dirty="0" smtClean="0">
                <a:latin typeface="+mn-lt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+mn-lt"/>
                <a:cs typeface="Times New Roman" pitchFamily="18" charset="0"/>
              </a:rPr>
              <a:t>Парикмахер</a:t>
            </a:r>
            <a:endParaRPr lang="ru-RU" sz="2800" dirty="0">
              <a:latin typeface="+mn-lt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10302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99992" y="731520"/>
            <a:ext cx="4320480" cy="50737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Презентация «О профессии парикмахер».</a:t>
            </a:r>
          </a:p>
          <a:p>
            <a:pPr marL="46037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Игра «Что изменилось?»</a:t>
            </a:r>
          </a:p>
          <a:p>
            <a:pPr marL="46037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Игра «Что лишнее?»</a:t>
            </a:r>
          </a:p>
          <a:p>
            <a:pPr marL="46037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Упражнение «Подвижный пальчик».</a:t>
            </a:r>
          </a:p>
          <a:p>
            <a:pPr marL="46037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Практическое задание «Сделай прическу».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7085"/>
            <a:ext cx="914399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Достижение результата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988840"/>
            <a:ext cx="8064896" cy="45548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  </a:t>
            </a:r>
            <a:r>
              <a:rPr lang="ru-RU" sz="2400" dirty="0" smtClean="0"/>
              <a:t>Погружение в деятельность каждого воспитанника.</a:t>
            </a:r>
          </a:p>
          <a:p>
            <a:pPr marL="46037" indent="0">
              <a:buNone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smtClean="0"/>
              <a:t>  Углубление знаний о профессиях.</a:t>
            </a:r>
          </a:p>
          <a:p>
            <a:pPr marL="46037" indent="0">
              <a:buNone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smtClean="0"/>
              <a:t>  Расширение представлений о профессиональном оборудовании.</a:t>
            </a:r>
          </a:p>
          <a:p>
            <a:pPr marL="46037" indent="0">
              <a:buNone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smtClean="0"/>
              <a:t>  Создание предпосылок для выбора профессии.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7207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772816"/>
            <a:ext cx="8352928" cy="3474720"/>
          </a:xfrm>
        </p:spPr>
        <p:txBody>
          <a:bodyPr anchor="ctr"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  Положение о проблемно–творческой группе.</a:t>
            </a:r>
          </a:p>
          <a:p>
            <a:pPr marL="46037" indent="0">
              <a:buNone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  Приказ о поведении игры-путешествия «Кем быть?»</a:t>
            </a:r>
            <a:endParaRPr lang="ru-RU" sz="24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51192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0" dirty="0" smtClean="0"/>
              <a:t>Регламентируется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91056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 bwMode="auto">
          <a:xfrm>
            <a:off x="1187624" y="2348880"/>
            <a:ext cx="7056313" cy="2087563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ru-RU" sz="4000" dirty="0" smtClean="0">
                <a:solidFill>
                  <a:schemeClr val="tx1"/>
                </a:solidFill>
                <a:effectLst/>
              </a:rPr>
              <a:t>СПАСИБО ЗА ВНИМАНИЕ!</a:t>
            </a:r>
          </a:p>
        </p:txBody>
      </p:sp>
      <p:pic>
        <p:nvPicPr>
          <p:cNvPr id="28677" name="Picture 5" descr="20166542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1500" y="3716338"/>
            <a:ext cx="1916113" cy="2720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sz="quarter" idx="13"/>
          </p:nvPr>
        </p:nvSpPr>
        <p:spPr>
          <a:xfrm>
            <a:off x="611560" y="692696"/>
            <a:ext cx="8208912" cy="4896544"/>
          </a:xfrm>
        </p:spPr>
        <p:txBody>
          <a:bodyPr/>
          <a:lstStyle/>
          <a:p>
            <a:pPr marL="46037" indent="0">
              <a:buNone/>
            </a:pPr>
            <a:r>
              <a:rPr lang="ru-RU" sz="4400" dirty="0" smtClean="0"/>
              <a:t>Цель:</a:t>
            </a:r>
          </a:p>
          <a:p>
            <a:pPr marL="46037" indent="0">
              <a:buNone/>
            </a:pPr>
            <a:r>
              <a:rPr lang="ru-RU" sz="2400" dirty="0" smtClean="0"/>
              <a:t>Содействие расширению представлений о профессиях. </a:t>
            </a:r>
          </a:p>
          <a:p>
            <a:pPr marL="46037" indent="0">
              <a:buNone/>
            </a:pPr>
            <a:endParaRPr lang="ru-RU" sz="2800" dirty="0" smtClean="0"/>
          </a:p>
          <a:p>
            <a:pPr marL="46037" indent="0">
              <a:buNone/>
            </a:pPr>
            <a:r>
              <a:rPr lang="ru-RU" sz="4400" dirty="0" smtClean="0"/>
              <a:t>Участники:</a:t>
            </a:r>
            <a:endParaRPr lang="ru-RU" sz="2800" dirty="0" smtClean="0"/>
          </a:p>
          <a:p>
            <a:pPr marL="46037" indent="0">
              <a:buNone/>
            </a:pPr>
            <a:r>
              <a:rPr lang="ru-RU" sz="2400" dirty="0"/>
              <a:t>У</a:t>
            </a:r>
            <a:r>
              <a:rPr lang="ru-RU" sz="2400" dirty="0" smtClean="0"/>
              <a:t>чащиеся 1 - 9 классов специальной (коррекционной) общеобразовательной школы в возрасте 7 - 17 лет. </a:t>
            </a:r>
            <a:endParaRPr lang="ru-RU" sz="2400" dirty="0"/>
          </a:p>
          <a:p>
            <a:pPr marL="46037" indent="0">
              <a:buNone/>
            </a:pPr>
            <a:endParaRPr lang="ru-RU" sz="2800" dirty="0" smtClean="0"/>
          </a:p>
          <a:p>
            <a:pPr marL="46037" indent="0">
              <a:buNone/>
            </a:pPr>
            <a:r>
              <a:rPr lang="ru-RU" sz="4400" dirty="0" smtClean="0"/>
              <a:t>Время проведения:</a:t>
            </a:r>
            <a:r>
              <a:rPr lang="ru-RU" sz="4400" dirty="0"/>
              <a:t> </a:t>
            </a:r>
            <a:r>
              <a:rPr lang="ru-RU" sz="2400" dirty="0"/>
              <a:t>40 – 60 минут. </a:t>
            </a:r>
          </a:p>
          <a:p>
            <a:pPr marL="46037" indent="0">
              <a:buNone/>
            </a:pPr>
            <a:endParaRPr lang="ru-RU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51192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0" dirty="0" smtClean="0"/>
              <a:t>Алгоритм игры</a:t>
            </a:r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784976" cy="42484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  </a:t>
            </a:r>
            <a:r>
              <a:rPr lang="ru-RU" sz="2400" dirty="0" smtClean="0"/>
              <a:t>Подготовка участников к восприятию игры-путешествия;</a:t>
            </a:r>
          </a:p>
          <a:p>
            <a:pPr marL="46037" indent="0">
              <a:buNone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  Сбор-старт;</a:t>
            </a:r>
          </a:p>
          <a:p>
            <a:pPr marL="46037" indent="0">
              <a:buNone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 </a:t>
            </a:r>
            <a:r>
              <a:rPr lang="ru-RU" sz="2400" dirty="0" smtClean="0"/>
              <a:t> Движение команд (групп) по маршруту;</a:t>
            </a:r>
          </a:p>
          <a:p>
            <a:pPr marL="46037" indent="0">
              <a:buNone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 </a:t>
            </a:r>
            <a:r>
              <a:rPr lang="ru-RU" sz="2400" dirty="0" smtClean="0"/>
              <a:t> Деятельность на станциях;</a:t>
            </a:r>
          </a:p>
          <a:p>
            <a:pPr marL="46037" indent="0">
              <a:buNone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  Сбор-финиш.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507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192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0" dirty="0" smtClean="0"/>
              <a:t>Маршрутный лист</a:t>
            </a:r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556792"/>
            <a:ext cx="8568952" cy="34747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 </a:t>
            </a:r>
            <a:r>
              <a:rPr lang="ru-RU" sz="2400" dirty="0" smtClean="0"/>
              <a:t>Определяет порядок движения команды (группы) по станциям.</a:t>
            </a:r>
          </a:p>
          <a:p>
            <a:pPr marL="46037" indent="0">
              <a:buNone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 </a:t>
            </a:r>
            <a:r>
              <a:rPr lang="ru-RU" sz="2400" dirty="0" smtClean="0"/>
              <a:t> Станции названы, обозначено их местонахождение.</a:t>
            </a:r>
          </a:p>
          <a:p>
            <a:pPr marL="46037" indent="0">
              <a:buNone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 </a:t>
            </a:r>
            <a:r>
              <a:rPr lang="ru-RU" sz="2400" dirty="0" smtClean="0"/>
              <a:t> Предусмотрена графа для отметки за выполнение заданий. </a:t>
            </a:r>
          </a:p>
          <a:p>
            <a:pPr marL="46037" indent="0">
              <a:buNone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 </a:t>
            </a:r>
            <a:r>
              <a:rPr lang="ru-RU" sz="2400" dirty="0" smtClean="0"/>
              <a:t> Маршрутный лист находится у капитана команды (группы).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8387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4032448" cy="309634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Конверт с деталями выкройки платья.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Игольница с иглами.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Нитки.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Ножницы.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Сантиметровая лента.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Швейная машина.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Ткань.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Трафареты.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716016" y="188640"/>
            <a:ext cx="4427984" cy="34747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Иллюстрации.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Фартуки.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Полотенца.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Доски разделочные.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Ножи.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Тарелки.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Шпажки.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Продукты.</a:t>
            </a:r>
            <a:endParaRPr lang="ru-RU" sz="18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377578" y="44865"/>
            <a:ext cx="72008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0" y="350100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716017" y="3717032"/>
            <a:ext cx="4249588" cy="2594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  <a:latin typeface="Trebuchet MS"/>
                <a:cs typeface="+mn-cs"/>
              </a:rPr>
              <a:t>Зеркало.</a:t>
            </a:r>
          </a:p>
          <a:p>
            <a:pPr marL="228600" lvl="0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  <a:latin typeface="Trebuchet MS"/>
                <a:cs typeface="+mn-cs"/>
              </a:rPr>
              <a:t>Пеньюар.</a:t>
            </a:r>
          </a:p>
          <a:p>
            <a:pPr marL="228600" lvl="0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  <a:latin typeface="Trebuchet MS"/>
                <a:cs typeface="+mn-cs"/>
              </a:rPr>
              <a:t>Наборы ножниц и расчесок.</a:t>
            </a:r>
          </a:p>
          <a:p>
            <a:pPr marL="228600" lvl="0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  <a:latin typeface="Trebuchet MS"/>
                <a:cs typeface="+mn-cs"/>
              </a:rPr>
              <a:t>Вращающийся стул.</a:t>
            </a:r>
          </a:p>
          <a:p>
            <a:pPr marL="228600" lvl="0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  <a:latin typeface="Trebuchet MS"/>
                <a:cs typeface="+mn-cs"/>
              </a:rPr>
              <a:t>Средства для ухода за волосами.</a:t>
            </a:r>
          </a:p>
          <a:p>
            <a:pPr marL="228600" lvl="0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  <a:latin typeface="Trebuchet MS"/>
                <a:cs typeface="+mn-cs"/>
              </a:rPr>
              <a:t>Фен.</a:t>
            </a:r>
          </a:p>
          <a:p>
            <a:pPr marL="228600" lvl="0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  <a:latin typeface="Trebuchet MS"/>
                <a:cs typeface="+mn-cs"/>
              </a:rPr>
              <a:t>Машинка для стрижки.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6024" y="3933056"/>
            <a:ext cx="3923928" cy="1758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  <a:latin typeface="Trebuchet MS"/>
                <a:cs typeface="+mn-cs"/>
              </a:rPr>
              <a:t>Иллюстрации автомобилей, дорожных знаков.</a:t>
            </a:r>
          </a:p>
          <a:p>
            <a:pPr marL="228600" lvl="0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  <a:latin typeface="Trebuchet MS"/>
                <a:cs typeface="+mn-cs"/>
              </a:rPr>
              <a:t>Карта дороги.</a:t>
            </a:r>
          </a:p>
          <a:p>
            <a:pPr marL="228600" lvl="0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  <a:latin typeface="Trebuchet MS"/>
                <a:cs typeface="+mn-cs"/>
              </a:rPr>
              <a:t>Картинки-лабиринты.</a:t>
            </a:r>
          </a:p>
          <a:p>
            <a:pPr marL="228600" lvl="0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  <a:latin typeface="Trebuchet MS"/>
                <a:cs typeface="+mn-cs"/>
              </a:rPr>
              <a:t>Стулья.</a:t>
            </a:r>
          </a:p>
        </p:txBody>
      </p:sp>
      <p:pic>
        <p:nvPicPr>
          <p:cNvPr id="18" name="Picture 3" descr="C:\Users\1\Desktop\карт.-эмбл\шо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8" b="97682" l="8428" r="93082">
                        <a14:backgroundMark x1="76352" y1="74007" x2="76352" y2="74007"/>
                        <a14:backgroundMark x1="72201" y1="75993" x2="72201" y2="75993"/>
                        <a14:backgroundMark x1="70063" y1="76325" x2="70063" y2="76325"/>
                        <a14:backgroundMark x1="68428" y1="77483" x2="68428" y2="77483"/>
                        <a14:backgroundMark x1="45283" y1="72351" x2="45283" y2="72351"/>
                        <a14:backgroundMark x1="45283" y1="72351" x2="47296" y2="76821"/>
                        <a14:backgroundMark x1="44528" y1="72351" x2="42264" y2="76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290752"/>
            <a:ext cx="1343650" cy="102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71" b="94553" l="3670" r="95872">
                        <a14:foregroundMark x1="64220" y1="13230" x2="64220" y2="13230"/>
                        <a14:foregroundMark x1="64220" y1="13230" x2="59174" y2="30350"/>
                        <a14:foregroundMark x1="38073" y1="17899" x2="38073" y2="17899"/>
                        <a14:foregroundMark x1="38073" y1="17899" x2="42202" y2="55253"/>
                        <a14:foregroundMark x1="18807" y1="36576" x2="18807" y2="36576"/>
                        <a14:foregroundMark x1="20183" y1="54475" x2="20183" y2="54475"/>
                        <a14:foregroundMark x1="87156" y1="43580" x2="87156" y2="43580"/>
                        <a14:foregroundMark x1="66514" y1="61479" x2="66514" y2="61479"/>
                        <a14:foregroundMark x1="86239" y1="45525" x2="64220" y2="614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130" y="1916832"/>
            <a:ext cx="1437114" cy="1220461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514475"/>
            <a:ext cx="1914525" cy="1914525"/>
          </a:xfrm>
          <a:prstGeom prst="rect">
            <a:avLst/>
          </a:prstGeom>
        </p:spPr>
      </p:pic>
      <p:pic>
        <p:nvPicPr>
          <p:cNvPr id="21" name="Picture 2" descr="C:\Users\1\Desktop\карт.-эмбл\ножн3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7" b="100000" l="8875" r="95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662" y="5589240"/>
            <a:ext cx="1376942" cy="103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491676" y="2924944"/>
            <a:ext cx="6160648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0" dirty="0" smtClean="0"/>
              <a:t>Оборудование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43727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5467" y="2869545"/>
            <a:ext cx="3255963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1307270" y="731836"/>
            <a:ext cx="3168650" cy="153511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cs typeface="Times New Roman" panose="02020603050405020304" pitchFamily="18" charset="0"/>
              </a:rPr>
              <a:t>одитель</a:t>
            </a:r>
            <a:endParaRPr lang="ru-RU" sz="2800" dirty="0">
              <a:cs typeface="Times New Roman" panose="02020603050405020304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235582">
            <a:off x="3255455" y="1598139"/>
            <a:ext cx="2963143" cy="2304256"/>
          </a:xfrm>
          <a:prstGeom prst="cloudCallout">
            <a:avLst>
              <a:gd name="adj1" fmla="val -1409"/>
              <a:gd name="adj2" fmla="val 7336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Кем быть?</a:t>
            </a:r>
          </a:p>
        </p:txBody>
      </p:sp>
      <p:sp>
        <p:nvSpPr>
          <p:cNvPr id="8" name="Овал 7"/>
          <p:cNvSpPr/>
          <p:nvPr/>
        </p:nvSpPr>
        <p:spPr>
          <a:xfrm>
            <a:off x="358763" y="2470151"/>
            <a:ext cx="3168650" cy="15351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cs typeface="Times New Roman" panose="02020603050405020304" pitchFamily="18" charset="0"/>
              </a:rPr>
              <a:t>Повар</a:t>
            </a:r>
            <a:endParaRPr lang="ru-RU" sz="2800" dirty="0">
              <a:cs typeface="Times New Roman" panose="02020603050405020304" pitchFamily="18" charset="0"/>
            </a:endParaRPr>
          </a:p>
        </p:txBody>
      </p:sp>
      <p:pic>
        <p:nvPicPr>
          <p:cNvPr id="1843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6368" y="634329"/>
            <a:ext cx="3255963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2"/>
          <p:cNvSpPr txBox="1">
            <a:spLocks noChangeArrowheads="1"/>
          </p:cNvSpPr>
          <p:nvPr/>
        </p:nvSpPr>
        <p:spPr bwMode="auto">
          <a:xfrm>
            <a:off x="6732240" y="1309686"/>
            <a:ext cx="1566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+mn-lt"/>
                <a:cs typeface="Times New Roman" pitchFamily="18" charset="0"/>
              </a:rPr>
              <a:t>П</a:t>
            </a:r>
            <a:r>
              <a:rPr lang="ru-RU" sz="2800" dirty="0" smtClean="0">
                <a:latin typeface="+mn-lt"/>
                <a:cs typeface="Times New Roman" pitchFamily="18" charset="0"/>
              </a:rPr>
              <a:t>ортной</a:t>
            </a:r>
            <a:endParaRPr lang="ru-RU" sz="2800" dirty="0">
              <a:latin typeface="+mn-lt"/>
              <a:cs typeface="Times New Roman" pitchFamily="18" charset="0"/>
            </a:endParaRPr>
          </a:p>
        </p:txBody>
      </p:sp>
      <p:sp>
        <p:nvSpPr>
          <p:cNvPr id="18440" name="TextBox 3"/>
          <p:cNvSpPr txBox="1">
            <a:spLocks noChangeArrowheads="1"/>
          </p:cNvSpPr>
          <p:nvPr/>
        </p:nvSpPr>
        <p:spPr bwMode="auto">
          <a:xfrm>
            <a:off x="6084168" y="3701009"/>
            <a:ext cx="2198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+mn-lt"/>
                <a:cs typeface="Times New Roman" pitchFamily="18" charset="0"/>
              </a:rPr>
              <a:t>П</a:t>
            </a:r>
            <a:r>
              <a:rPr lang="ru-RU" sz="2800" dirty="0" smtClean="0">
                <a:latin typeface="+mn-lt"/>
                <a:cs typeface="Times New Roman" pitchFamily="18" charset="0"/>
              </a:rPr>
              <a:t>арикмахер</a:t>
            </a:r>
            <a:endParaRPr lang="ru-RU" sz="2800" dirty="0">
              <a:latin typeface="+mn-lt"/>
              <a:cs typeface="Times New Roman" pitchFamily="18" charset="0"/>
            </a:endParaRPr>
          </a:p>
        </p:txBody>
      </p:sp>
      <p:pic>
        <p:nvPicPr>
          <p:cNvPr id="18444" name="Picture 12" descr="28705220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920" y="4529026"/>
            <a:ext cx="1256642" cy="1825799"/>
          </a:xfrm>
          <a:prstGeom prst="rect">
            <a:avLst/>
          </a:prstGeom>
          <a:noFill/>
        </p:spPr>
      </p:pic>
      <p:pic>
        <p:nvPicPr>
          <p:cNvPr id="11" name="Рисунок 10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0982"/>
            <a:ext cx="1914525" cy="1914525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71" b="94553" l="3670" r="95872">
                        <a14:foregroundMark x1="64220" y1="13230" x2="64220" y2="13230"/>
                        <a14:foregroundMark x1="64220" y1="13230" x2="59174" y2="30350"/>
                        <a14:foregroundMark x1="38073" y1="17899" x2="38073" y2="17899"/>
                        <a14:foregroundMark x1="38073" y1="17899" x2="42202" y2="55253"/>
                        <a14:foregroundMark x1="18807" y1="36576" x2="18807" y2="36576"/>
                        <a14:foregroundMark x1="20183" y1="54475" x2="20183" y2="54475"/>
                        <a14:foregroundMark x1="87156" y1="43580" x2="87156" y2="43580"/>
                        <a14:foregroundMark x1="66514" y1="61479" x2="66514" y2="61479"/>
                        <a14:foregroundMark x1="86239" y1="45525" x2="64220" y2="614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493" y="786399"/>
            <a:ext cx="905510" cy="1067435"/>
          </a:xfrm>
          <a:prstGeom prst="rect">
            <a:avLst/>
          </a:prstGeom>
        </p:spPr>
      </p:pic>
      <p:pic>
        <p:nvPicPr>
          <p:cNvPr id="1026" name="Picture 2" descr="C:\Users\1\Desktop\карт.-эмбл\ножн3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7" b="100000" l="8875" r="95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474" y="2929746"/>
            <a:ext cx="1025691" cy="76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карт.-эмбл\шоф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8" b="97682" l="8428" r="93082">
                        <a14:backgroundMark x1="76352" y1="74007" x2="76352" y2="74007"/>
                        <a14:backgroundMark x1="72201" y1="75993" x2="72201" y2="75993"/>
                        <a14:backgroundMark x1="70063" y1="76325" x2="70063" y2="76325"/>
                        <a14:backgroundMark x1="68428" y1="77483" x2="68428" y2="77483"/>
                        <a14:backgroundMark x1="45283" y1="72351" x2="45283" y2="72351"/>
                        <a14:backgroundMark x1="45283" y1="72351" x2="47296" y2="76821"/>
                        <a14:backgroundMark x1="44528" y1="72351" x2="42264" y2="76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53380"/>
            <a:ext cx="1343650" cy="102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700808"/>
            <a:ext cx="8352928" cy="3834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 </a:t>
            </a:r>
            <a:r>
              <a:rPr lang="ru-RU" sz="2400" dirty="0" smtClean="0"/>
              <a:t>Создать условия, приближенные к реальным, для погружения в атмосферу работы парикмахера, водителя, повара, портного.</a:t>
            </a:r>
          </a:p>
          <a:p>
            <a:pPr marL="46037" indent="0">
              <a:buNone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 </a:t>
            </a:r>
            <a:r>
              <a:rPr lang="ru-RU" sz="2400" dirty="0" smtClean="0"/>
              <a:t> Уточнить представления о профессиональных обязанностях. </a:t>
            </a:r>
          </a:p>
          <a:p>
            <a:pPr marL="46037" indent="0">
              <a:buNone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 </a:t>
            </a:r>
            <a:r>
              <a:rPr lang="ru-RU" sz="2400" dirty="0" smtClean="0"/>
              <a:t> Дать возможность обучения специальным навыкам в процессе выполнения заданий.</a:t>
            </a: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51192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0" dirty="0" smtClean="0"/>
              <a:t>Задачи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4630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sz="quarter" idx="13"/>
          </p:nvPr>
        </p:nvSpPr>
        <p:spPr>
          <a:xfrm>
            <a:off x="1475656" y="1988840"/>
            <a:ext cx="6840759" cy="376235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   Упражнения</a:t>
            </a:r>
            <a:r>
              <a:rPr lang="ru-RU" sz="2400" dirty="0"/>
              <a:t>. 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smtClean="0"/>
              <a:t>  Решение </a:t>
            </a:r>
            <a:r>
              <a:rPr lang="ru-RU" sz="2400" dirty="0"/>
              <a:t>кроссвордов и ребусов. 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smtClean="0"/>
              <a:t>  Дидактические игры.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smtClean="0"/>
              <a:t>  Ролевые игры.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   Моделирование ситуаций.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   </a:t>
            </a:r>
            <a:r>
              <a:rPr lang="ru-RU" sz="2400" dirty="0"/>
              <a:t>В</a:t>
            </a:r>
            <a:r>
              <a:rPr lang="ru-RU" sz="2400" dirty="0" smtClean="0"/>
              <a:t>ыполнение практических заданий и др.</a:t>
            </a:r>
          </a:p>
          <a:p>
            <a:pPr marL="46037" indent="0">
              <a:buNone/>
            </a:pPr>
            <a:endParaRPr lang="ru-RU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51192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Деятельность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361" y="293534"/>
            <a:ext cx="3255962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971600" y="476672"/>
            <a:ext cx="238640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rebuchet MS" pitchFamily="34" charset="0"/>
              </a:rPr>
              <a:t>Станция: </a:t>
            </a:r>
          </a:p>
          <a:p>
            <a:endParaRPr lang="ru-RU" dirty="0" smtClean="0">
              <a:latin typeface="Trebuchet MS" pitchFamily="34" charset="0"/>
            </a:endParaRPr>
          </a:p>
          <a:p>
            <a:pPr algn="r"/>
            <a:r>
              <a:rPr lang="ru-RU" sz="2800" dirty="0">
                <a:latin typeface="Trebuchet MS" pitchFamily="34" charset="0"/>
              </a:rPr>
              <a:t> </a:t>
            </a:r>
            <a:r>
              <a:rPr lang="ru-RU" sz="2800" dirty="0" smtClean="0">
                <a:latin typeface="Trebuchet MS" pitchFamily="34" charset="0"/>
              </a:rPr>
              <a:t>     Портной</a:t>
            </a:r>
            <a:endParaRPr lang="ru-RU" sz="2800" dirty="0">
              <a:latin typeface="Trebuchet MS" pitchFamily="34" charset="0"/>
            </a:endParaRPr>
          </a:p>
        </p:txBody>
      </p:sp>
      <p:pic>
        <p:nvPicPr>
          <p:cNvPr id="20483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09955" y="2636912"/>
            <a:ext cx="3826647" cy="28691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572000" y="764704"/>
            <a:ext cx="4104456" cy="550579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Беседа о видах одежды и происхождении профессии.</a:t>
            </a:r>
          </a:p>
          <a:p>
            <a:pPr marL="46037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Презентация «Секреты мастерства».</a:t>
            </a:r>
          </a:p>
          <a:p>
            <a:pPr marL="46037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Загадки об инструментах.</a:t>
            </a:r>
          </a:p>
          <a:p>
            <a:pPr marL="46037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Практическое задание «Наряди друзей».</a:t>
            </a:r>
          </a:p>
          <a:p>
            <a:pPr marL="46037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И</a:t>
            </a:r>
            <a:r>
              <a:rPr lang="ru-RU" dirty="0" smtClean="0"/>
              <a:t>гра «Угадайте, что делает портной».</a:t>
            </a:r>
          </a:p>
          <a:p>
            <a:pPr marL="46037" indent="0">
              <a:buNone/>
            </a:pPr>
            <a:endParaRPr lang="ru-RU" dirty="0" smtClean="0"/>
          </a:p>
          <a:p>
            <a:pPr marL="46037" indent="0"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6452">
            <a:off x="788767" y="476671"/>
            <a:ext cx="901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831</TotalTime>
  <Words>527</Words>
  <Application>Microsoft Office PowerPoint</Application>
  <PresentationFormat>Экран (4:3)</PresentationFormat>
  <Paragraphs>165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Игра-путешествие  «Кем быть?» </vt:lpstr>
      <vt:lpstr>Презентация PowerPoint</vt:lpstr>
      <vt:lpstr> Алгоритм игры</vt:lpstr>
      <vt:lpstr> Маршрутный лист</vt:lpstr>
      <vt:lpstr> Оборудование</vt:lpstr>
      <vt:lpstr>Презентация PowerPoint</vt:lpstr>
      <vt:lpstr>Задачи</vt:lpstr>
      <vt:lpstr>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Достижение результата</vt:lpstr>
      <vt:lpstr>Регламентируется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Игра-путешествие  «Кем быть?»</dc:title>
  <dc:creator>1</dc:creator>
  <cp:lastModifiedBy>user</cp:lastModifiedBy>
  <cp:revision>56</cp:revision>
  <dcterms:created xsi:type="dcterms:W3CDTF">2015-10-20T09:23:59Z</dcterms:created>
  <dcterms:modified xsi:type="dcterms:W3CDTF">2015-10-28T10:36:43Z</dcterms:modified>
</cp:coreProperties>
</file>